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71" r:id="rId5"/>
    <p:sldId id="261" r:id="rId6"/>
    <p:sldId id="259" r:id="rId7"/>
    <p:sldId id="260" r:id="rId8"/>
    <p:sldId id="264" r:id="rId9"/>
    <p:sldId id="263" r:id="rId10"/>
    <p:sldId id="265" r:id="rId11"/>
    <p:sldId id="266" r:id="rId12"/>
    <p:sldId id="268" r:id="rId13"/>
    <p:sldId id="267" r:id="rId14"/>
    <p:sldId id="272" r:id="rId15"/>
    <p:sldId id="273" r:id="rId16"/>
    <p:sldId id="279" r:id="rId17"/>
    <p:sldId id="274" r:id="rId18"/>
    <p:sldId id="275" r:id="rId19"/>
    <p:sldId id="277" r:id="rId20"/>
    <p:sldId id="276" r:id="rId21"/>
    <p:sldId id="278" r:id="rId22"/>
    <p:sldId id="280" r:id="rId23"/>
    <p:sldId id="281" r:id="rId24"/>
    <p:sldId id="282" r:id="rId25"/>
    <p:sldId id="283" r:id="rId26"/>
    <p:sldId id="285" r:id="rId27"/>
    <p:sldId id="284" r:id="rId28"/>
    <p:sldId id="287" r:id="rId29"/>
    <p:sldId id="288" r:id="rId30"/>
    <p:sldId id="289" r:id="rId31"/>
    <p:sldId id="290" r:id="rId32"/>
    <p:sldId id="291" r:id="rId33"/>
    <p:sldId id="292" r:id="rId34"/>
    <p:sldId id="269" r:id="rId35"/>
    <p:sldId id="27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D5FB8-10C9-4FF9-A232-A41F4373F044}" type="datetimeFigureOut">
              <a:rPr lang="zh-CN" altLang="en-US" smtClean="0"/>
              <a:t>2023/1/14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73135-6CA2-4AA8-AF35-E9FA7F1CC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23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Rank starts from 1.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73135-6CA2-4AA8-AF35-E9FA7F1CC1D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4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Rank starts from 1.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73135-6CA2-4AA8-AF35-E9FA7F1CC1D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565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Rank starts from 1.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73135-6CA2-4AA8-AF35-E9FA7F1CC1D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817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Rank starts from 1.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73135-6CA2-4AA8-AF35-E9FA7F1CC1D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802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Rank starts from 1.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73135-6CA2-4AA8-AF35-E9FA7F1CC1D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051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Rank starts from 1.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73135-6CA2-4AA8-AF35-E9FA7F1CC1D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266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Rank starts from 1.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73135-6CA2-4AA8-AF35-E9FA7F1CC1D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208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Rank starts from 1.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73135-6CA2-4AA8-AF35-E9FA7F1CC1D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206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Rank starts from 1.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73135-6CA2-4AA8-AF35-E9FA7F1CC1D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452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Rank starts from 1.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73135-6CA2-4AA8-AF35-E9FA7F1CC1D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154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Rank starts from 1.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73135-6CA2-4AA8-AF35-E9FA7F1CC1D3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74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Rank starts from 1.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73135-6CA2-4AA8-AF35-E9FA7F1CC1D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003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Rank starts from 1.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73135-6CA2-4AA8-AF35-E9FA7F1CC1D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63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Rank starts from 1.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73135-6CA2-4AA8-AF35-E9FA7F1CC1D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219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Rank starts from 1.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73135-6CA2-4AA8-AF35-E9FA7F1CC1D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862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Rank starts from 1.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73135-6CA2-4AA8-AF35-E9FA7F1CC1D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902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Rank starts from 1.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73135-6CA2-4AA8-AF35-E9FA7F1CC1D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724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Rank starts from 1.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73135-6CA2-4AA8-AF35-E9FA7F1CC1D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650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Rank starts from 1.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73135-6CA2-4AA8-AF35-E9FA7F1CC1D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52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7938-EE97-44E7-BFD3-8BDDD96EE323}" type="datetimeFigureOut">
              <a:rPr lang="zh-CN" altLang="en-US" smtClean="0"/>
              <a:t>2023/1/14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B72B-2B9B-41D8-918B-3A7F90A9F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47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7938-EE97-44E7-BFD3-8BDDD96EE323}" type="datetimeFigureOut">
              <a:rPr lang="zh-CN" altLang="en-US" smtClean="0"/>
              <a:t>2023/1/14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B72B-2B9B-41D8-918B-3A7F90A9F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54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7938-EE97-44E7-BFD3-8BDDD96EE323}" type="datetimeFigureOut">
              <a:rPr lang="zh-CN" altLang="en-US" smtClean="0"/>
              <a:t>2023/1/14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B72B-2B9B-41D8-918B-3A7F90A9FD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520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7938-EE97-44E7-BFD3-8BDDD96EE323}" type="datetimeFigureOut">
              <a:rPr lang="zh-CN" altLang="en-US" smtClean="0"/>
              <a:t>2023/1/14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B72B-2B9B-41D8-918B-3A7F90A9F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198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7938-EE97-44E7-BFD3-8BDDD96EE323}" type="datetimeFigureOut">
              <a:rPr lang="zh-CN" altLang="en-US" smtClean="0"/>
              <a:t>2023/1/14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B72B-2B9B-41D8-918B-3A7F90A9FD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929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7938-EE97-44E7-BFD3-8BDDD96EE323}" type="datetimeFigureOut">
              <a:rPr lang="zh-CN" altLang="en-US" smtClean="0"/>
              <a:t>2023/1/14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B72B-2B9B-41D8-918B-3A7F90A9F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793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7938-EE97-44E7-BFD3-8BDDD96EE323}" type="datetimeFigureOut">
              <a:rPr lang="zh-CN" altLang="en-US" smtClean="0"/>
              <a:t>2023/1/14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B72B-2B9B-41D8-918B-3A7F90A9F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311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7938-EE97-44E7-BFD3-8BDDD96EE323}" type="datetimeFigureOut">
              <a:rPr lang="zh-CN" altLang="en-US" smtClean="0"/>
              <a:t>2023/1/14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B72B-2B9B-41D8-918B-3A7F90A9F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10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7938-EE97-44E7-BFD3-8BDDD96EE323}" type="datetimeFigureOut">
              <a:rPr lang="zh-CN" altLang="en-US" smtClean="0"/>
              <a:t>2023/1/14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B72B-2B9B-41D8-918B-3A7F90A9F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99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7938-EE97-44E7-BFD3-8BDDD96EE323}" type="datetimeFigureOut">
              <a:rPr lang="zh-CN" altLang="en-US" smtClean="0"/>
              <a:t>2023/1/14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B72B-2B9B-41D8-918B-3A7F90A9F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01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7938-EE97-44E7-BFD3-8BDDD96EE323}" type="datetimeFigureOut">
              <a:rPr lang="zh-CN" altLang="en-US" smtClean="0"/>
              <a:t>2023/1/14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B72B-2B9B-41D8-918B-3A7F90A9F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81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7938-EE97-44E7-BFD3-8BDDD96EE323}" type="datetimeFigureOut">
              <a:rPr lang="zh-CN" altLang="en-US" smtClean="0"/>
              <a:t>2023/1/14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B72B-2B9B-41D8-918B-3A7F90A9F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50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7938-EE97-44E7-BFD3-8BDDD96EE323}" type="datetimeFigureOut">
              <a:rPr lang="zh-CN" altLang="en-US" smtClean="0"/>
              <a:t>2023/1/14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B72B-2B9B-41D8-918B-3A7F90A9F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48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7938-EE97-44E7-BFD3-8BDDD96EE323}" type="datetimeFigureOut">
              <a:rPr lang="zh-CN" altLang="en-US" smtClean="0"/>
              <a:t>2023/1/14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B72B-2B9B-41D8-918B-3A7F90A9F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29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7938-EE97-44E7-BFD3-8BDDD96EE323}" type="datetimeFigureOut">
              <a:rPr lang="zh-CN" altLang="en-US" smtClean="0"/>
              <a:t>2023/1/14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B72B-2B9B-41D8-918B-3A7F90A9F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77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7938-EE97-44E7-BFD3-8BDDD96EE323}" type="datetimeFigureOut">
              <a:rPr lang="zh-CN" altLang="en-US" smtClean="0"/>
              <a:t>2023/1/14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B72B-2B9B-41D8-918B-3A7F90A9F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03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A7938-EE97-44E7-BFD3-8BDDD96EE323}" type="datetimeFigureOut">
              <a:rPr lang="zh-CN" altLang="en-US" smtClean="0"/>
              <a:t>2023/1/14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9BB72B-2B9B-41D8-918B-3A7F90A9F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51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oi-wiki.org/ds/treap/#%E6%97%A0%E6%97%8B-treap" TargetMode="External"/><Relationship Id="rId2" Type="http://schemas.openxmlformats.org/officeDocument/2006/relationships/hyperlink" Target="https://oi-wiki.org/ds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oi-wiki.org/ds/treap/" TargetMode="External"/><Relationship Id="rId3" Type="http://schemas.openxmlformats.org/officeDocument/2006/relationships/hyperlink" Target="https://commons.wikimedia.org/wiki/File:Binary_search_tree_example.gif" TargetMode="External"/><Relationship Id="rId7" Type="http://schemas.openxmlformats.org/officeDocument/2006/relationships/hyperlink" Target="https://commons.wikimedia.org/wiki/File:Red-black_tree_example_with_NIL.svg" TargetMode="External"/><Relationship Id="rId2" Type="http://schemas.openxmlformats.org/officeDocument/2006/relationships/hyperlink" Target="https://commons.wikimedia.org/wiki/File:Binary_search_tree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Tree_rotation_animation_250x250.gif" TargetMode="External"/><Relationship Id="rId5" Type="http://schemas.openxmlformats.org/officeDocument/2006/relationships/hyperlink" Target="https://commons.wikimedia.org/wiki/File:Binary-search-tree-degenerating-demo-animation.gif" TargetMode="External"/><Relationship Id="rId4" Type="http://schemas.openxmlformats.org/officeDocument/2006/relationships/hyperlink" Target="https://commons.wikimedia.org/wiki/File:Binary-search-tree-insertion-animation.gi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6D17E-4F18-01F8-D3A6-FBEE3F79E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2404534"/>
            <a:ext cx="7766937" cy="1646302"/>
          </a:xfrm>
        </p:spPr>
        <p:txBody>
          <a:bodyPr anchor="ctr"/>
          <a:lstStyle/>
          <a:p>
            <a:r>
              <a:rPr lang="en-US" altLang="zh-CN" sz="4400" dirty="0"/>
              <a:t>Balanced Binary Search Trees</a:t>
            </a:r>
            <a:endParaRPr lang="zh-CN" alt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D5AE52-C85B-978D-6B8F-1246A445C6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/>
              <a:t>Tengjun</a:t>
            </a:r>
            <a:r>
              <a:rPr lang="en-US" altLang="zh-CN" dirty="0"/>
              <a:t> Liu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344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5AC1-CCDC-5311-A659-F679E178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191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Removal</a:t>
            </a:r>
            <a:endParaRPr lang="zh-CN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C01D-A989-CF37-2401-63DB5306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4395"/>
            <a:ext cx="8596668" cy="4290646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Use aforementioned methods to find node</a:t>
            </a:r>
          </a:p>
          <a:p>
            <a:r>
              <a:rPr lang="en-US" altLang="zh-CN" sz="2000" dirty="0"/>
              <a:t>If is leaf, remove</a:t>
            </a:r>
          </a:p>
          <a:p>
            <a:r>
              <a:rPr lang="en-US" altLang="zh-CN" sz="2000" dirty="0"/>
              <a:t>If has one child, replace with child</a:t>
            </a:r>
          </a:p>
          <a:p>
            <a:r>
              <a:rPr lang="en-US" altLang="zh-CN" sz="2000" dirty="0"/>
              <a:t>If has two children, replace with left child and make right child the right child of the max in left subtree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400C27-5907-1AB6-00D1-76E0D1FE38A2}"/>
              </a:ext>
            </a:extLst>
          </p:cNvPr>
          <p:cNvSpPr txBox="1"/>
          <p:nvPr/>
        </p:nvSpPr>
        <p:spPr>
          <a:xfrm>
            <a:off x="829992" y="3749457"/>
            <a:ext cx="966450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altLang="zh-CN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remove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altLang="zh-CN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altLang="zh-CN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GB" altLang="zh-CN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altLang="zh-CN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altLang="zh-C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remove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altLang="zh-C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remove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endParaRPr lang="en-GB" altLang="zh-CN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{</a:t>
            </a:r>
          </a:p>
          <a:p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altLang="zh-CN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GB" altLang="zh-CN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&amp;&amp;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GB" altLang="zh-CN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altLang="zh-CN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altLang="zh-CN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GB" altLang="zh-CN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&amp;&amp;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GB" altLang="zh-CN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altLang="zh-CN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GB" altLang="zh-CN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&amp;&amp;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GB" altLang="zh-CN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altLang="zh-CN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altLang="zh-C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81462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5AC1-CCDC-5311-A659-F679E178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191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Traversal</a:t>
            </a:r>
            <a:endParaRPr lang="zh-CN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C01D-A989-CF37-2401-63DB5306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4395"/>
            <a:ext cx="8596668" cy="4290646"/>
          </a:xfrm>
        </p:spPr>
        <p:txBody>
          <a:bodyPr>
            <a:normAutofit/>
          </a:bodyPr>
          <a:lstStyle/>
          <a:p>
            <a:r>
              <a:rPr lang="en-US" altLang="zh-CN" sz="2600" dirty="0"/>
              <a:t>Traverse left subtree</a:t>
            </a:r>
          </a:p>
          <a:p>
            <a:r>
              <a:rPr lang="en-US" altLang="zh-CN" sz="2600" dirty="0"/>
              <a:t>Print node</a:t>
            </a:r>
          </a:p>
          <a:p>
            <a:r>
              <a:rPr lang="en-US" altLang="zh-CN" sz="2600" dirty="0"/>
              <a:t>Traverse right subtree</a:t>
            </a:r>
            <a:endParaRPr lang="zh-CN" altLang="en-US" sz="2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49B67A-8DA1-D6CA-4205-ECEEED6F3986}"/>
              </a:ext>
            </a:extLst>
          </p:cNvPr>
          <p:cNvSpPr txBox="1"/>
          <p:nvPr/>
        </p:nvSpPr>
        <p:spPr>
          <a:xfrm>
            <a:off x="1184425" y="3889718"/>
            <a:ext cx="758248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traverse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altLang="zh-CN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altLang="zh-CN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altLang="zh-CN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altLang="zh-CN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vec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GB" altLang="zh-CN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altLang="zh-C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traverse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altLang="zh-C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vec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vec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push_back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GB" altLang="zh-CN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altLang="zh-C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traverse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altLang="zh-C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vec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23641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5AC1-CCDC-5311-A659-F679E178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191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Rank</a:t>
            </a:r>
            <a:endParaRPr lang="zh-CN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C01D-A989-CF37-2401-63DB5306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4395"/>
            <a:ext cx="8596668" cy="4290646"/>
          </a:xfrm>
        </p:spPr>
        <p:txBody>
          <a:bodyPr>
            <a:normAutofit/>
          </a:bodyPr>
          <a:lstStyle/>
          <a:p>
            <a:r>
              <a:rPr lang="en-US" altLang="zh-CN" sz="2600" dirty="0"/>
              <a:t>Rank is number of nodes before it + 1 </a:t>
            </a:r>
            <a:endParaRPr lang="zh-CN" altLang="en-US" sz="2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1F9F26-2ED5-AA4D-6C16-A3C46D1E1A96}"/>
              </a:ext>
            </a:extLst>
          </p:cNvPr>
          <p:cNvSpPr txBox="1"/>
          <p:nvPr/>
        </p:nvSpPr>
        <p:spPr>
          <a:xfrm>
            <a:off x="860214" y="3175782"/>
            <a:ext cx="85966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rnk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altLang="zh-CN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altLang="zh-CN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GB" altLang="zh-CN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</a:t>
            </a:r>
            <a:r>
              <a:rPr lang="en-GB" altLang="zh-CN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rnk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rnk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GB" altLang="zh-CN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GB" altLang="zh-CN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?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en-GB" altLang="zh-CN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GB" altLang="zh-CN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53035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5AC1-CCDC-5311-A659-F679E178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191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Selection</a:t>
            </a:r>
            <a:endParaRPr lang="zh-CN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C01D-A989-CF37-2401-63DB5306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4395"/>
            <a:ext cx="8596668" cy="4290646"/>
          </a:xfrm>
        </p:spPr>
        <p:txBody>
          <a:bodyPr>
            <a:normAutofit/>
          </a:bodyPr>
          <a:lstStyle/>
          <a:p>
            <a:r>
              <a:rPr lang="en-US" altLang="zh-CN" sz="2600" dirty="0"/>
              <a:t>If rank &lt;= size of left subtree, select in left subtree</a:t>
            </a:r>
          </a:p>
          <a:p>
            <a:r>
              <a:rPr lang="en-US" altLang="zh-CN" sz="2600" dirty="0"/>
              <a:t>If rank &gt; 1 + size of left subtree, select in right subtree and subtract 1 + size of left subtree from rank</a:t>
            </a:r>
          </a:p>
          <a:p>
            <a:r>
              <a:rPr lang="en-US" altLang="zh-CN" sz="2600" dirty="0"/>
              <a:t>Otherwise, current node is at rank</a:t>
            </a:r>
            <a:endParaRPr lang="zh-CN" altLang="en-US" sz="2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E36F88-6456-7585-3415-81F1AF2A8F1F}"/>
              </a:ext>
            </a:extLst>
          </p:cNvPr>
          <p:cNvSpPr txBox="1"/>
          <p:nvPr/>
        </p:nvSpPr>
        <p:spPr>
          <a:xfrm>
            <a:off x="677334" y="4179228"/>
            <a:ext cx="90012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altLang="zh-CN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altLang="zh-CN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altLang="zh-CN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rank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GB" altLang="zh-CN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?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en-GB" altLang="zh-CN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&gt;=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rank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rank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GB" altLang="zh-CN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?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en-GB" altLang="zh-CN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&lt;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rank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GB" altLang="zh-CN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rank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GB" altLang="zh-CN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?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en-GB" altLang="zh-CN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- </a:t>
            </a:r>
            <a:r>
              <a:rPr lang="en-GB" altLang="zh-CN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69122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5AC1-CCDC-5311-A659-F679E178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191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But languages implement BSTs!</a:t>
            </a:r>
            <a:endParaRPr lang="zh-CN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C01D-A989-CF37-2401-63DB5306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4395"/>
            <a:ext cx="8596668" cy="4290646"/>
          </a:xfrm>
        </p:spPr>
        <p:txBody>
          <a:bodyPr>
            <a:normAutofit/>
          </a:bodyPr>
          <a:lstStyle/>
          <a:p>
            <a:r>
              <a:rPr lang="en-US" altLang="zh-CN" sz="2600" dirty="0"/>
              <a:t>Data structures like map and set (C++), </a:t>
            </a:r>
            <a:r>
              <a:rPr lang="en-US" altLang="zh-CN" sz="2600" dirty="0" err="1"/>
              <a:t>TreeMap</a:t>
            </a:r>
            <a:r>
              <a:rPr lang="en-US" altLang="zh-CN" sz="2600" dirty="0"/>
              <a:t> and </a:t>
            </a:r>
            <a:r>
              <a:rPr lang="en-US" altLang="zh-CN" sz="2600" dirty="0" err="1"/>
              <a:t>TreeSet</a:t>
            </a:r>
            <a:r>
              <a:rPr lang="en-US" altLang="zh-CN" sz="2600" dirty="0"/>
              <a:t> (Java), etc. are based on BSTs</a:t>
            </a:r>
          </a:p>
          <a:p>
            <a:endParaRPr lang="en-US" altLang="zh-CN" sz="2600" dirty="0"/>
          </a:p>
          <a:p>
            <a:r>
              <a:rPr lang="en-US" altLang="zh-CN" sz="2600" dirty="0"/>
              <a:t>So why write our own?</a:t>
            </a:r>
          </a:p>
          <a:p>
            <a:r>
              <a:rPr lang="en-US" altLang="zh-CN" sz="2600" dirty="0"/>
              <a:t>They don’t have </a:t>
            </a:r>
            <a:r>
              <a:rPr lang="en-US" altLang="zh-CN" sz="2600" b="1" dirty="0"/>
              <a:t>rank</a:t>
            </a:r>
            <a:r>
              <a:rPr lang="en-US" altLang="zh-CN" sz="2600" dirty="0"/>
              <a:t> and </a:t>
            </a:r>
            <a:r>
              <a:rPr lang="en-US" altLang="zh-CN" sz="2600" b="1" dirty="0"/>
              <a:t>selection</a:t>
            </a:r>
            <a:r>
              <a:rPr lang="en-US" altLang="zh-CN" sz="2600" dirty="0"/>
              <a:t>!</a:t>
            </a:r>
            <a:endParaRPr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9462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95D7D-B574-C863-520A-F5D1B302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CN" dirty="0"/>
              <a:t>Balanced Binary Search Trees</a:t>
            </a: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7DFAD-A13B-57F6-495D-5A5F6BB7D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382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5AC1-CCDC-5311-A659-F679E178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191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Time complexity of BSTs</a:t>
            </a:r>
            <a:endParaRPr lang="zh-CN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C01D-A989-CF37-2401-63DB5306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4395"/>
            <a:ext cx="8596668" cy="4290646"/>
          </a:xfrm>
        </p:spPr>
        <p:txBody>
          <a:bodyPr>
            <a:normAutofit/>
          </a:bodyPr>
          <a:lstStyle/>
          <a:p>
            <a:r>
              <a:rPr lang="en-US" altLang="zh-CN" sz="2600" dirty="0"/>
              <a:t>Searching related operations: O(log(n))</a:t>
            </a:r>
          </a:p>
          <a:p>
            <a:r>
              <a:rPr lang="en-US" altLang="zh-CN" sz="2600" dirty="0"/>
              <a:t>Insertion: O(log(n))</a:t>
            </a:r>
          </a:p>
          <a:p>
            <a:r>
              <a:rPr lang="en-US" altLang="zh-CN" sz="2600" dirty="0"/>
              <a:t>Removal: O(log(n))</a:t>
            </a:r>
          </a:p>
          <a:p>
            <a:endParaRPr lang="en-US" altLang="zh-CN" sz="2600" dirty="0"/>
          </a:p>
          <a:p>
            <a:r>
              <a:rPr lang="en-US" altLang="zh-CN" sz="2600" dirty="0"/>
              <a:t>… in theory</a:t>
            </a:r>
          </a:p>
        </p:txBody>
      </p:sp>
    </p:spTree>
    <p:extLst>
      <p:ext uri="{BB962C8B-B14F-4D97-AF65-F5344CB8AC3E}">
        <p14:creationId xmlns:p14="http://schemas.microsoft.com/office/powerpoint/2010/main" val="317748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5AC1-CCDC-5311-A659-F679E178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191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So what’s wrong?</a:t>
            </a:r>
            <a:endParaRPr lang="zh-CN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C01D-A989-CF37-2401-63DB5306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4395"/>
            <a:ext cx="6963558" cy="4290646"/>
          </a:xfrm>
        </p:spPr>
        <p:txBody>
          <a:bodyPr>
            <a:normAutofit/>
          </a:bodyPr>
          <a:lstStyle/>
          <a:p>
            <a:r>
              <a:rPr lang="en-US" altLang="zh-CN" sz="2600" dirty="0"/>
              <a:t>BSTs can be very imbalanced</a:t>
            </a:r>
          </a:p>
          <a:p>
            <a:r>
              <a:rPr lang="en-US" altLang="zh-CN" sz="2600" dirty="0"/>
              <a:t>An unbalanced BST could have a time complexity of O(n) for its operations</a:t>
            </a:r>
          </a:p>
          <a:p>
            <a:r>
              <a:rPr lang="en-US" altLang="zh-CN" sz="2600" dirty="0"/>
              <a:t>Trees need to be self-balancing</a:t>
            </a:r>
            <a:r>
              <a:rPr lang="zh-CN" altLang="en-US" sz="2600" dirty="0"/>
              <a:t> </a:t>
            </a:r>
            <a:r>
              <a:rPr lang="en-US" altLang="zh-CN" sz="2600" dirty="0"/>
              <a:t>to create balanced binary search trees (BBST)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33D72BA-AC71-8977-765D-D7A566EFC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892" y="1744395"/>
            <a:ext cx="4551108" cy="511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27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81A9B55-CF7A-0017-5E0D-EA4D0544F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429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9E5AC1-CCDC-5311-A659-F679E178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191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Rotation</a:t>
            </a:r>
            <a:endParaRPr lang="zh-CN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C01D-A989-CF37-2401-63DB5306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4395"/>
            <a:ext cx="8596668" cy="4290646"/>
          </a:xfrm>
        </p:spPr>
        <p:txBody>
          <a:bodyPr>
            <a:normAutofit/>
          </a:bodyPr>
          <a:lstStyle/>
          <a:p>
            <a:r>
              <a:rPr lang="en-US" altLang="zh-CN" sz="2600" dirty="0"/>
              <a:t>Changes the relationship between a parent-child pair</a:t>
            </a:r>
          </a:p>
          <a:p>
            <a:r>
              <a:rPr lang="en-US" altLang="zh-CN" sz="2600" dirty="0"/>
              <a:t>Still preserves the properties of a binary tree</a:t>
            </a:r>
          </a:p>
        </p:txBody>
      </p:sp>
    </p:spTree>
    <p:extLst>
      <p:ext uri="{BB962C8B-B14F-4D97-AF65-F5344CB8AC3E}">
        <p14:creationId xmlns:p14="http://schemas.microsoft.com/office/powerpoint/2010/main" val="2153554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81A9B55-CF7A-0017-5E0D-EA4D0544F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63000" y="3429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9E5AC1-CCDC-5311-A659-F679E178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191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Rotation</a:t>
            </a:r>
            <a:endParaRPr lang="zh-CN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C01D-A989-CF37-2401-63DB5306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4395"/>
            <a:ext cx="8596668" cy="4290646"/>
          </a:xfrm>
        </p:spPr>
        <p:txBody>
          <a:bodyPr>
            <a:normAutofit/>
          </a:bodyPr>
          <a:lstStyle/>
          <a:p>
            <a:r>
              <a:rPr lang="en-US" altLang="zh-CN" sz="2600" dirty="0"/>
              <a:t>Right rotation (just reverse left-right for left rotation):</a:t>
            </a:r>
          </a:p>
          <a:p>
            <a:pPr lvl="1"/>
            <a:r>
              <a:rPr lang="en-US" altLang="zh-CN" sz="2400" dirty="0"/>
              <a:t>Changes right child of old child into left subtree of old parent</a:t>
            </a:r>
          </a:p>
          <a:p>
            <a:pPr lvl="1"/>
            <a:r>
              <a:rPr lang="en-US" altLang="zh-CN" sz="2400" dirty="0"/>
              <a:t>Changes old parent into right child of old child</a:t>
            </a:r>
          </a:p>
          <a:p>
            <a:pPr lvl="1"/>
            <a:r>
              <a:rPr lang="en-US" altLang="zh-CN" sz="2400" dirty="0"/>
              <a:t>Returns child (to become child of the grandparent)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AF776-C332-8FCD-FD49-965DCB0B060A}"/>
              </a:ext>
            </a:extLst>
          </p:cNvPr>
          <p:cNvSpPr txBox="1"/>
          <p:nvPr/>
        </p:nvSpPr>
        <p:spPr>
          <a:xfrm>
            <a:off x="0" y="3988645"/>
            <a:ext cx="90314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altLang="zh-CN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sz="1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rRotate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altLang="zh-CN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 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left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left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left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altLang="zh-CN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fmax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GB" altLang="zh-CN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? (*(*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en-GB" altLang="zh-CN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), ((*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GB" altLang="zh-CN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? (*(*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en-GB" altLang="zh-CN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 + </a:t>
            </a:r>
            <a:r>
              <a:rPr lang="en-GB" altLang="zh-CN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GB" altLang="zh-CN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? (*(*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en-GB" altLang="zh-CN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((*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GB" altLang="zh-CN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? (*(*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en-GB" altLang="zh-CN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GB" altLang="zh-CN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left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altLang="zh-CN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fmax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left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GB" altLang="zh-CN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? (*(*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left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en-GB" altLang="zh-CN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), ((*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left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GB" altLang="zh-CN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? (*(*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left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en-GB" altLang="zh-CN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 + </a:t>
            </a:r>
            <a:r>
              <a:rPr lang="en-GB" altLang="zh-CN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left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left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GB" altLang="zh-CN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? (*(*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left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en-GB" altLang="zh-CN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((*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left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GB" altLang="zh-CN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? (*(*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left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en-GB" altLang="zh-CN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GB" altLang="zh-CN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left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2735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81B61-839B-365B-6F74-46D745C2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CN" dirty="0"/>
              <a:t>Binary Search Trees</a:t>
            </a: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202D1-6B4D-8313-0FDA-81940E631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5AC1-CCDC-5311-A659-F679E178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191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Types of BBST</a:t>
            </a:r>
            <a:endParaRPr lang="zh-CN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C01D-A989-CF37-2401-63DB5306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4395"/>
            <a:ext cx="8596668" cy="4290646"/>
          </a:xfrm>
        </p:spPr>
        <p:txBody>
          <a:bodyPr>
            <a:normAutofit/>
          </a:bodyPr>
          <a:lstStyle/>
          <a:p>
            <a:r>
              <a:rPr lang="en-US" altLang="zh-CN" sz="2600" dirty="0"/>
              <a:t>Red-black trees</a:t>
            </a:r>
          </a:p>
          <a:p>
            <a:r>
              <a:rPr lang="en-US" altLang="zh-CN" sz="2600" dirty="0"/>
              <a:t>AVL trees</a:t>
            </a:r>
          </a:p>
          <a:p>
            <a:r>
              <a:rPr lang="en-US" altLang="zh-CN" sz="2600" dirty="0"/>
              <a:t>Scapegoat trees</a:t>
            </a:r>
          </a:p>
          <a:p>
            <a:r>
              <a:rPr lang="en-US" altLang="zh-CN" sz="2600" dirty="0"/>
              <a:t>Treaps</a:t>
            </a:r>
          </a:p>
        </p:txBody>
      </p:sp>
    </p:spTree>
    <p:extLst>
      <p:ext uri="{BB962C8B-B14F-4D97-AF65-F5344CB8AC3E}">
        <p14:creationId xmlns:p14="http://schemas.microsoft.com/office/powerpoint/2010/main" val="3476785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5AC1-CCDC-5311-A659-F679E178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191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Red-black tree</a:t>
            </a:r>
            <a:endParaRPr lang="zh-CN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C01D-A989-CF37-2401-63DB5306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4395"/>
            <a:ext cx="8596668" cy="4290646"/>
          </a:xfrm>
        </p:spPr>
        <p:txBody>
          <a:bodyPr>
            <a:normAutofit/>
          </a:bodyPr>
          <a:lstStyle/>
          <a:p>
            <a:r>
              <a:rPr lang="en-US" altLang="zh-CN" sz="2600" dirty="0"/>
              <a:t>All nodes are labelled red or black</a:t>
            </a:r>
          </a:p>
          <a:p>
            <a:r>
              <a:rPr lang="en-US" altLang="zh-CN" sz="2600" dirty="0"/>
              <a:t>The root is black</a:t>
            </a:r>
          </a:p>
          <a:p>
            <a:r>
              <a:rPr lang="en-US" altLang="zh-CN" sz="2600" dirty="0"/>
              <a:t>The leaves are “null” and are labelled black</a:t>
            </a:r>
          </a:p>
          <a:p>
            <a:r>
              <a:rPr lang="en-US" altLang="zh-CN" sz="2600" dirty="0"/>
              <a:t>The children of red nodes must be black</a:t>
            </a:r>
          </a:p>
          <a:p>
            <a:r>
              <a:rPr lang="en-US" altLang="zh-CN" sz="2600" dirty="0"/>
              <a:t>On every path from the root to a leaf node, the number of black nodes are the same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75F5094-A349-1B47-9E7E-578B9ED48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749" y="4078356"/>
            <a:ext cx="5594251" cy="27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098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5AC1-CCDC-5311-A659-F679E178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191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Properties</a:t>
            </a:r>
            <a:endParaRPr lang="zh-CN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C01D-A989-CF37-2401-63DB5306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4394"/>
            <a:ext cx="8596668" cy="5113606"/>
          </a:xfrm>
        </p:spPr>
        <p:txBody>
          <a:bodyPr>
            <a:normAutofit/>
          </a:bodyPr>
          <a:lstStyle/>
          <a:p>
            <a:r>
              <a:rPr lang="en-US" altLang="zh-CN" sz="2600" dirty="0"/>
              <a:t>Reasonably fast search</a:t>
            </a:r>
          </a:p>
          <a:p>
            <a:pPr lvl="1"/>
            <a:r>
              <a:rPr lang="en-US" altLang="zh-CN" sz="2400" dirty="0"/>
              <a:t>Worst case is O(2log(n)), which is still logarithmic</a:t>
            </a:r>
          </a:p>
          <a:p>
            <a:r>
              <a:rPr lang="en-US" altLang="zh-CN" sz="2600" dirty="0"/>
              <a:t>Fast insertion</a:t>
            </a:r>
          </a:p>
          <a:p>
            <a:pPr lvl="1"/>
            <a:r>
              <a:rPr lang="en-US" altLang="zh-CN" sz="2400" dirty="0"/>
              <a:t>Only occasionally need rotations</a:t>
            </a:r>
          </a:p>
          <a:p>
            <a:endParaRPr lang="en-US" altLang="zh-CN" sz="2600" dirty="0"/>
          </a:p>
          <a:p>
            <a:r>
              <a:rPr lang="en-US" altLang="zh-CN" sz="2600" dirty="0"/>
              <a:t>… but you don’t really need to know it</a:t>
            </a:r>
          </a:p>
          <a:p>
            <a:endParaRPr lang="en-US" altLang="zh-CN" sz="2600" dirty="0"/>
          </a:p>
          <a:p>
            <a:r>
              <a:rPr lang="en-US" altLang="zh-CN" sz="2600" dirty="0"/>
              <a:t>Very hard to implement</a:t>
            </a:r>
          </a:p>
          <a:p>
            <a:pPr lvl="1"/>
            <a:r>
              <a:rPr lang="en-US" altLang="zh-CN" sz="2400" dirty="0"/>
              <a:t>Multitudes of subcases for operations</a:t>
            </a:r>
          </a:p>
        </p:txBody>
      </p:sp>
    </p:spTree>
    <p:extLst>
      <p:ext uri="{BB962C8B-B14F-4D97-AF65-F5344CB8AC3E}">
        <p14:creationId xmlns:p14="http://schemas.microsoft.com/office/powerpoint/2010/main" val="197079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5AC1-CCDC-5311-A659-F679E178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191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AVL trees</a:t>
            </a:r>
            <a:endParaRPr lang="zh-CN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C01D-A989-CF37-2401-63DB5306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4395"/>
            <a:ext cx="8596668" cy="4290646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A strictly balanced BST</a:t>
            </a:r>
          </a:p>
          <a:p>
            <a:pPr lvl="1"/>
            <a:r>
              <a:rPr lang="en-US" altLang="zh-CN" sz="2200" dirty="0"/>
              <a:t>Difference in height between subtrees is at most 1</a:t>
            </a:r>
          </a:p>
          <a:p>
            <a:pPr lvl="1"/>
            <a:r>
              <a:rPr lang="en-US" altLang="zh-CN" sz="2200" dirty="0"/>
              <a:t>Need to keep track of node heights</a:t>
            </a:r>
          </a:p>
          <a:p>
            <a:pPr lvl="1"/>
            <a:r>
              <a:rPr lang="en-US" altLang="zh-CN" sz="2200" dirty="0"/>
              <a:t>Very fast query</a:t>
            </a:r>
          </a:p>
          <a:p>
            <a:r>
              <a:rPr lang="en-US" altLang="zh-CN" sz="2400" dirty="0"/>
              <a:t>Somewhat slower insertion (but still logarithmic)</a:t>
            </a:r>
          </a:p>
          <a:p>
            <a:pPr lvl="1"/>
            <a:r>
              <a:rPr lang="en-US" altLang="zh-CN" sz="2200" dirty="0"/>
              <a:t>Requires frequent rotations to maintain balance</a:t>
            </a:r>
          </a:p>
          <a:p>
            <a:r>
              <a:rPr lang="en-US" altLang="zh-CN" sz="2400" dirty="0"/>
              <a:t>A bit easier to implement than red-black trees</a:t>
            </a:r>
          </a:p>
          <a:p>
            <a:endParaRPr lang="en-US" altLang="zh-CN" sz="2400" dirty="0"/>
          </a:p>
          <a:p>
            <a:pPr lvl="1"/>
            <a:endParaRPr lang="en-US" altLang="zh-CN" sz="2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95FB819-1BEF-9308-C8E0-211080276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181" y="4206241"/>
            <a:ext cx="471424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437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5AC1-CCDC-5311-A659-F679E178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191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AVL tree maintenance</a:t>
            </a:r>
            <a:endParaRPr lang="zh-CN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C01D-A989-CF37-2401-63DB5306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4395"/>
            <a:ext cx="8596668" cy="4290646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Since only one node is inserted/removed, the difference in heights is at most 2</a:t>
            </a:r>
          </a:p>
          <a:p>
            <a:r>
              <a:rPr lang="en-US" altLang="zh-CN" sz="2400" dirty="0"/>
              <a:t>However, we need to recursively maintain the properties at every single node, which makes things slow</a:t>
            </a:r>
          </a:p>
        </p:txBody>
      </p:sp>
    </p:spTree>
    <p:extLst>
      <p:ext uri="{BB962C8B-B14F-4D97-AF65-F5344CB8AC3E}">
        <p14:creationId xmlns:p14="http://schemas.microsoft.com/office/powerpoint/2010/main" val="3389137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5AC1-CCDC-5311-A659-F679E178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191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Right rotation</a:t>
            </a:r>
            <a:endParaRPr lang="zh-CN" altLang="en-US" sz="4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2FFFB2-B865-3B9A-9B85-F81084ABB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95" y="1971892"/>
            <a:ext cx="3844580" cy="3706176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222E4614-7CE4-FE55-465E-CBAEA9AA2097}"/>
              </a:ext>
            </a:extLst>
          </p:cNvPr>
          <p:cNvSpPr/>
          <p:nvPr/>
        </p:nvSpPr>
        <p:spPr>
          <a:xfrm>
            <a:off x="4234375" y="3316459"/>
            <a:ext cx="1861625" cy="735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F42A3E-1AFD-3E67-7E03-817D16BF21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96"/>
          <a:stretch/>
        </p:blipFill>
        <p:spPr>
          <a:xfrm>
            <a:off x="6096000" y="2048105"/>
            <a:ext cx="3441895" cy="327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12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5AC1-CCDC-5311-A659-F679E178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191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Left-right rotation</a:t>
            </a:r>
            <a:endParaRPr lang="zh-CN" alt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46E3F8-E113-CE3C-5AD7-262ECECCE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79" y="2390904"/>
            <a:ext cx="2476190" cy="2361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2A051F-C8D1-D5C2-56A2-5450726E3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97" y="2424237"/>
            <a:ext cx="2380952" cy="2295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4F4426-AEBB-8505-F39C-4B1E936703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80"/>
          <a:stretch/>
        </p:blipFill>
        <p:spPr>
          <a:xfrm>
            <a:off x="7465190" y="2567094"/>
            <a:ext cx="2171180" cy="2009524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9E3C3315-0256-F280-ACE7-F4A997549441}"/>
              </a:ext>
            </a:extLst>
          </p:cNvPr>
          <p:cNvSpPr/>
          <p:nvPr/>
        </p:nvSpPr>
        <p:spPr>
          <a:xfrm>
            <a:off x="2860569" y="3165164"/>
            <a:ext cx="1336431" cy="527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E8FBEB5-C907-5AF1-F99E-2805F35F1195}"/>
              </a:ext>
            </a:extLst>
          </p:cNvPr>
          <p:cNvSpPr/>
          <p:nvPr/>
        </p:nvSpPr>
        <p:spPr>
          <a:xfrm>
            <a:off x="6418449" y="3165164"/>
            <a:ext cx="1336431" cy="527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77C272-5848-FBC3-285F-32F72049A5FF}"/>
              </a:ext>
            </a:extLst>
          </p:cNvPr>
          <p:cNvSpPr txBox="1"/>
          <p:nvPr/>
        </p:nvSpPr>
        <p:spPr>
          <a:xfrm>
            <a:off x="0" y="0"/>
            <a:ext cx="12191999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altLang="zh-CN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maintain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altLang="zh-CN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GB" altLang="zh-CN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altLang="zh-CN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lh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altLang="zh-CN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rh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altLang="zh-CN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GB" altLang="zh-CN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lh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(*(*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GB" altLang="zh-CN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rh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(*(*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altLang="zh-CN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abs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lh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rh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&gt; </a:t>
            </a:r>
            <a:r>
              <a:rPr lang="en-GB" altLang="zh-CN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{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altLang="zh-CN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lh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rh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{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altLang="zh-CN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llh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altLang="zh-CN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lrh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altLang="zh-CN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altLang="zh-CN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GB" altLang="zh-CN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&amp;&amp; (*(*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GB" altLang="zh-CN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llh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(*(*(*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altLang="zh-CN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GB" altLang="zh-CN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&amp;&amp; (*(*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GB" altLang="zh-CN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lrh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(*(*(*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altLang="zh-CN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llh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&gt;= 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lrh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altLang="zh-CN" sz="1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rRotate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altLang="zh-CN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endParaRPr lang="en-GB" altLang="zh-CN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{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altLang="zh-CN" sz="1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lRotate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altLang="zh-CN" sz="1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rRotate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}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altLang="zh-CN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endParaRPr lang="en-GB" altLang="zh-CN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{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altLang="zh-CN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rlh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altLang="zh-CN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rrh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altLang="zh-CN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altLang="zh-CN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GB" altLang="zh-CN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&amp;&amp; (*(*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GB" altLang="zh-CN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rlh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(*(*(*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altLang="zh-CN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GB" altLang="zh-CN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&amp;&amp; (*(*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GB" altLang="zh-CN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rrh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(*(*(*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altLang="zh-CN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rrh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&gt;= 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rlh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altLang="zh-CN" sz="1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lRotate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altLang="zh-CN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endParaRPr lang="en-GB" altLang="zh-CN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{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altLang="zh-CN" sz="1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rRotate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((*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altLang="zh-CN" sz="1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lRotate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}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89289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5AC1-CCDC-5311-A659-F679E178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191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Scapegoat trees</a:t>
            </a:r>
            <a:endParaRPr lang="zh-CN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C01D-A989-CF37-2401-63DB5306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4395"/>
            <a:ext cx="8596668" cy="4290646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Reasonably fast search</a:t>
            </a:r>
          </a:p>
          <a:p>
            <a:pPr lvl="1"/>
            <a:r>
              <a:rPr lang="en-US" altLang="zh-CN" sz="2200" dirty="0"/>
              <a:t>Logarithmic, but depends on the ratio constant</a:t>
            </a:r>
          </a:p>
          <a:p>
            <a:r>
              <a:rPr lang="en-US" altLang="zh-CN" sz="2400" dirty="0"/>
              <a:t>Insertion/deletion:</a:t>
            </a:r>
          </a:p>
          <a:p>
            <a:pPr lvl="1"/>
            <a:r>
              <a:rPr lang="en-US" altLang="zh-CN" sz="2200" dirty="0"/>
              <a:t>Amortized O(log(n))</a:t>
            </a:r>
          </a:p>
          <a:p>
            <a:pPr lvl="1"/>
            <a:r>
              <a:rPr lang="en-US" altLang="zh-CN" sz="2200" dirty="0"/>
              <a:t>Worst case O(n)</a:t>
            </a:r>
          </a:p>
          <a:p>
            <a:r>
              <a:rPr lang="en-US" altLang="zh-CN" sz="2400" b="1" dirty="0"/>
              <a:t>But it is really easy to code!</a:t>
            </a:r>
          </a:p>
        </p:txBody>
      </p:sp>
    </p:spTree>
    <p:extLst>
      <p:ext uri="{BB962C8B-B14F-4D97-AF65-F5344CB8AC3E}">
        <p14:creationId xmlns:p14="http://schemas.microsoft.com/office/powerpoint/2010/main" val="124737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5AC1-CCDC-5311-A659-F679E178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191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Ratio constant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A3C01D-A989-CF37-2401-63DB5306B8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744395"/>
                <a:ext cx="8596668" cy="429064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/>
                  <a:t>Usually denoted by </a:t>
                </a:r>
                <a:r>
                  <a:rPr lang="el-GR" altLang="zh-CN" sz="2400" dirty="0"/>
                  <a:t>α</a:t>
                </a:r>
                <a:endParaRPr lang="en-US" altLang="zh-CN" sz="2400" dirty="0"/>
              </a:p>
              <a:p>
                <a:r>
                  <a:rPr lang="en-US" altLang="zh-CN" sz="2400" dirty="0"/>
                  <a:t>0.5 &lt; </a:t>
                </a:r>
                <a:r>
                  <a:rPr lang="el-GR" altLang="zh-CN" sz="2400" dirty="0"/>
                  <a:t>α</a:t>
                </a:r>
                <a:r>
                  <a:rPr lang="en-US" altLang="zh-CN" sz="2400" dirty="0"/>
                  <a:t> &lt; 1, usually chosen to be 0.7 to 0.8</a:t>
                </a:r>
              </a:p>
              <a:p>
                <a:r>
                  <a:rPr lang="en-US" altLang="zh-CN" sz="2400" dirty="0"/>
                  <a:t>It is the maximum percentage a subtree may occupy of the whole tree</a:t>
                </a:r>
              </a:p>
              <a:p>
                <a:r>
                  <a:rPr lang="en-US" altLang="zh-CN" sz="2400" dirty="0"/>
                  <a:t>i.e.,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𝑙𝑒𝑓𝑡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𝑠𝑢𝑏𝑡𝑟𝑒𝑒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𝑤h𝑜𝑙𝑒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𝑡𝑟𝑒𝑒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𝑠𝑖𝑧𝑒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r>
                      <a:rPr lang="zh-CN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𝑟𝑖𝑔h𝑡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𝑠𝑢𝑏𝑡𝑟𝑒𝑒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𝑤h𝑜𝑙𝑒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𝑡𝑟𝑒𝑒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𝑠𝑖𝑧𝑒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r>
                      <a:rPr lang="zh-CN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If one of the subtree sizes gets too big, we reorganize the whole tree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A3C01D-A989-CF37-2401-63DB5306B8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744395"/>
                <a:ext cx="8596668" cy="4290646"/>
              </a:xfrm>
              <a:blipFill>
                <a:blip r:embed="rId3"/>
                <a:stretch>
                  <a:fillRect l="-567" t="-1136" r="-7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31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5AC1-CCDC-5311-A659-F679E178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191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What is a binary search tree (BST)?</a:t>
            </a:r>
            <a:endParaRPr lang="zh-CN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C01D-A989-CF37-2401-63DB5306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4395"/>
            <a:ext cx="8596668" cy="4290646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Formal definition:</a:t>
            </a:r>
          </a:p>
          <a:p>
            <a:pPr lvl="1"/>
            <a:r>
              <a:rPr lang="en-US" altLang="zh-CN" sz="2600" dirty="0"/>
              <a:t>An empty tree is a BST</a:t>
            </a:r>
          </a:p>
          <a:p>
            <a:pPr lvl="1"/>
            <a:r>
              <a:rPr lang="en-US" altLang="zh-CN" sz="2600" dirty="0"/>
              <a:t>If the left subtree of a node isn’t empty, then all its values are less than the node’s value</a:t>
            </a:r>
          </a:p>
          <a:p>
            <a:pPr lvl="1"/>
            <a:r>
              <a:rPr lang="en-US" altLang="zh-CN" sz="2600" dirty="0"/>
              <a:t>If the right subtree of a node isn’t empty, then all its values are greater than the node’s value</a:t>
            </a:r>
          </a:p>
          <a:p>
            <a:pPr lvl="1"/>
            <a:r>
              <a:rPr lang="en-US" altLang="zh-CN" sz="2600" dirty="0"/>
              <a:t>The left and right subtrees of a node are both BSTs</a:t>
            </a:r>
            <a:endParaRPr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63117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5AC1-CCDC-5311-A659-F679E178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191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… and how do we reorganize?</a:t>
            </a:r>
            <a:endParaRPr lang="zh-CN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C01D-A989-CF37-2401-63DB5306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4395"/>
            <a:ext cx="8596668" cy="4290646"/>
          </a:xfrm>
        </p:spPr>
        <p:txBody>
          <a:bodyPr>
            <a:normAutofit/>
          </a:bodyPr>
          <a:lstStyle/>
          <a:p>
            <a:r>
              <a:rPr lang="en-US" altLang="zh-CN" sz="2400" b="1" dirty="0"/>
              <a:t>Take out the whole tree, store it in an array, and reconstruct it!!!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3FD74-DF1D-A224-CFDE-415553F97924}"/>
              </a:ext>
            </a:extLst>
          </p:cNvPr>
          <p:cNvSpPr txBox="1"/>
          <p:nvPr/>
        </p:nvSpPr>
        <p:spPr>
          <a:xfrm>
            <a:off x="2138290" y="2704802"/>
            <a:ext cx="523787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altLang="zh-CN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reorganize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altLang="zh-CN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altLang="zh-CN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&gt;* </a:t>
            </a:r>
            <a:r>
              <a:rPr lang="en-GB" altLang="zh-CN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vec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traverse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altLang="zh-CN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vec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altLang="zh-C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build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vec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altLang="zh-CN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(*</a:t>
            </a:r>
            <a:r>
              <a:rPr lang="en-GB" altLang="zh-CN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vec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GB" altLang="zh-C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());</a:t>
            </a:r>
          </a:p>
          <a:p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altLang="zh-CN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[a, b)</a:t>
            </a:r>
            <a:endParaRPr lang="en-GB" altLang="zh-CN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altLang="zh-CN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altLang="zh-CN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build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altLang="zh-CN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altLang="zh-CN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vec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altLang="zh-CN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altLang="zh-CN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&gt;=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altLang="zh-CN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mid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/ </a:t>
            </a:r>
            <a:r>
              <a:rPr lang="en-GB" altLang="zh-CN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altLang="zh-CN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((*</a:t>
            </a:r>
            <a:r>
              <a:rPr lang="en-GB" altLang="zh-CN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vec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GB" altLang="zh-C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mid</a:t>
            </a:r>
            <a:r>
              <a:rPr lang="en-GB" altLang="zh-C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altLang="zh-C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build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vec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mid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altLang="zh-C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build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vec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mid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GB" altLang="zh-CN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155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5AC1-CCDC-5311-A659-F679E178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191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Treaps</a:t>
            </a:r>
            <a:endParaRPr lang="zh-CN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C01D-A989-CF37-2401-63DB5306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4395"/>
            <a:ext cx="8596668" cy="4290646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Based on heaps</a:t>
            </a:r>
          </a:p>
          <a:p>
            <a:pPr lvl="1"/>
            <a:r>
              <a:rPr lang="en-US" altLang="zh-CN" sz="2200" dirty="0"/>
              <a:t>In a heap, every node is smaller (or bigger, depending on what type you’re using) than its children</a:t>
            </a:r>
          </a:p>
          <a:p>
            <a:r>
              <a:rPr lang="en-US" altLang="zh-CN" sz="2400" dirty="0"/>
              <a:t>A treap is a BST and a heap put together</a:t>
            </a:r>
          </a:p>
          <a:p>
            <a:pPr lvl="1"/>
            <a:r>
              <a:rPr lang="en-US" altLang="zh-CN" sz="2200" dirty="0"/>
              <a:t>Apart from the value, we also store a random priority</a:t>
            </a:r>
          </a:p>
          <a:p>
            <a:pPr lvl="1"/>
            <a:r>
              <a:rPr lang="en-US" altLang="zh-CN" sz="2200" dirty="0"/>
              <a:t>The values follow the structure of a BST, while the priorities follow the structure of a heap</a:t>
            </a:r>
          </a:p>
        </p:txBody>
      </p:sp>
    </p:spTree>
    <p:extLst>
      <p:ext uri="{BB962C8B-B14F-4D97-AF65-F5344CB8AC3E}">
        <p14:creationId xmlns:p14="http://schemas.microsoft.com/office/powerpoint/2010/main" val="857432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11EF92-AFCA-10FC-BF05-2F1F8C4CE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57" y="0"/>
            <a:ext cx="8453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76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D4EB22-30E3-1837-D539-4193D10FFB1E}"/>
              </a:ext>
            </a:extLst>
          </p:cNvPr>
          <p:cNvSpPr txBox="1"/>
          <p:nvPr/>
        </p:nvSpPr>
        <p:spPr>
          <a:xfrm>
            <a:off x="464235" y="58846"/>
            <a:ext cx="894705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_insert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altLang="zh-CN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altLang="zh-CN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GB" altLang="zh-CN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{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altLang="zh-C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{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altLang="zh-C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_insert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altLang="zh-C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priority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priority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{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altLang="zh-CN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rRotate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altLang="zh-C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{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altLang="zh-C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_insert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altLang="zh-C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priority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priority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{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altLang="zh-CN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lRotate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44498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180C3-1227-9F23-E220-E2AE7C48C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Sources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30F4A-04EB-9BEB-57FD-20726D258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dirty="0">
                <a:hlinkClick r:id="rId2"/>
              </a:rPr>
              <a:t>https://oi-wiki.org/ds/</a:t>
            </a:r>
            <a:endParaRPr lang="en-GB" altLang="zh-CN" dirty="0"/>
          </a:p>
          <a:p>
            <a:pPr lvl="1"/>
            <a:r>
              <a:rPr lang="en-GB" altLang="zh-CN" dirty="0" err="1"/>
              <a:t>Rotationless</a:t>
            </a:r>
            <a:r>
              <a:rPr lang="en-GB" altLang="zh-CN" dirty="0"/>
              <a:t> treap: </a:t>
            </a:r>
            <a:r>
              <a:rPr lang="en-GB" altLang="zh-CN" dirty="0">
                <a:hlinkClick r:id="rId3"/>
              </a:rPr>
              <a:t>https://oi-wiki.org/ds/treap/#%E6%97%A0%E6%97%8B-treap</a:t>
            </a:r>
            <a:endParaRPr lang="en-GB" altLang="zh-CN" dirty="0"/>
          </a:p>
          <a:p>
            <a:r>
              <a:rPr lang="en-US" altLang="zh-CN" i="1" dirty="0"/>
              <a:t>Algorithms Illuminated (Part 2) Graph Algorithms and Data Structures</a:t>
            </a:r>
            <a:r>
              <a:rPr lang="en-US" altLang="zh-CN" dirty="0"/>
              <a:t> by Tim </a:t>
            </a:r>
            <a:r>
              <a:rPr lang="en-US" altLang="zh-CN" dirty="0" err="1"/>
              <a:t>Roughgarden</a:t>
            </a:r>
            <a:endParaRPr lang="en-US" altLang="zh-CN" dirty="0"/>
          </a:p>
          <a:p>
            <a:r>
              <a:rPr lang="en-US" altLang="zh-CN" i="1" dirty="0"/>
              <a:t>Algorithms</a:t>
            </a:r>
            <a:r>
              <a:rPr lang="en-US" altLang="zh-CN" dirty="0"/>
              <a:t> by Robert Sedgewick and Kevin Wayne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2361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933F7-0C6B-E1CB-B351-0FA164F1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Images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34FC2-21A9-F47E-986F-D95DAFA25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dirty="0">
                <a:hlinkClick r:id="rId2"/>
              </a:rPr>
              <a:t>https://commons.wikimedia.org/wiki/File:Binary_search_tree.svg</a:t>
            </a:r>
            <a:endParaRPr lang="en-GB" altLang="zh-CN" dirty="0"/>
          </a:p>
          <a:p>
            <a:r>
              <a:rPr lang="en-GB" altLang="zh-CN" dirty="0">
                <a:hlinkClick r:id="rId3"/>
              </a:rPr>
              <a:t>https://commons.wikimedia.org/wiki/File:Binary_search_tree_example.gif</a:t>
            </a:r>
            <a:endParaRPr lang="en-GB" altLang="zh-CN" dirty="0"/>
          </a:p>
          <a:p>
            <a:r>
              <a:rPr lang="en-GB" altLang="zh-CN" dirty="0">
                <a:hlinkClick r:id="rId4"/>
              </a:rPr>
              <a:t>https://commons.wikimedia.org/wiki/File:Binary-search-tree-insertion-animation.gif</a:t>
            </a:r>
            <a:endParaRPr lang="en-GB" altLang="zh-CN" dirty="0"/>
          </a:p>
          <a:p>
            <a:r>
              <a:rPr lang="en-GB" altLang="zh-CN" dirty="0">
                <a:hlinkClick r:id="rId5"/>
              </a:rPr>
              <a:t>https://commons.wikimedia.org/wiki/File:Binary-search-tree-degenerating-demo-animation.gif</a:t>
            </a:r>
            <a:endParaRPr lang="en-GB" altLang="zh-CN" dirty="0"/>
          </a:p>
          <a:p>
            <a:r>
              <a:rPr lang="en-GB" altLang="zh-CN" dirty="0">
                <a:hlinkClick r:id="rId6"/>
              </a:rPr>
              <a:t>https://commons.wikimedia.org/wiki/File:Tree_rotation_animation_250x250.gif</a:t>
            </a:r>
            <a:endParaRPr lang="en-GB" altLang="zh-CN" dirty="0"/>
          </a:p>
          <a:p>
            <a:r>
              <a:rPr lang="en-GB" altLang="zh-CN" dirty="0">
                <a:hlinkClick r:id="rId7"/>
              </a:rPr>
              <a:t>https://commons.wikimedia.org/wiki/File:Red-black_tree_example_with_NIL.svg</a:t>
            </a:r>
            <a:endParaRPr lang="en-GB" altLang="zh-CN" dirty="0"/>
          </a:p>
          <a:p>
            <a:r>
              <a:rPr lang="en-GB" altLang="zh-CN" dirty="0">
                <a:hlinkClick r:id="rId8"/>
              </a:rPr>
              <a:t>https://oi-wiki.org/ds/treap/</a:t>
            </a:r>
            <a:endParaRPr lang="en-GB" altLang="zh-CN" dirty="0"/>
          </a:p>
          <a:p>
            <a:endParaRPr lang="en-GB" altLang="zh-CN" dirty="0"/>
          </a:p>
          <a:p>
            <a:endParaRPr lang="en-GB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165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36E251C-8CEF-CD3A-BBE5-01E74C8CD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98" y="0"/>
            <a:ext cx="8231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32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0A41D6A-CB66-8B28-C2D5-AC5611A21493}"/>
              </a:ext>
            </a:extLst>
          </p:cNvPr>
          <p:cNvSpPr txBox="1"/>
          <p:nvPr/>
        </p:nvSpPr>
        <p:spPr>
          <a:xfrm>
            <a:off x="407963" y="2139856"/>
            <a:ext cx="96926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Node</a:t>
            </a:r>
            <a:endParaRPr lang="en-GB" altLang="zh-CN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 </a:t>
            </a:r>
            <a:r>
              <a:rPr lang="en-GB" altLang="zh-C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GB" altLang="zh-C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){}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94430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5AC1-CCDC-5311-A659-F679E178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191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Operations of a BST</a:t>
            </a:r>
            <a:endParaRPr lang="zh-CN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C01D-A989-CF37-2401-63DB5306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4395"/>
            <a:ext cx="8596668" cy="4290646"/>
          </a:xfrm>
        </p:spPr>
        <p:txBody>
          <a:bodyPr>
            <a:normAutofit/>
          </a:bodyPr>
          <a:lstStyle/>
          <a:p>
            <a:r>
              <a:rPr lang="en-US" altLang="zh-CN" sz="2600" dirty="0"/>
              <a:t>Searching</a:t>
            </a:r>
          </a:p>
          <a:p>
            <a:r>
              <a:rPr lang="en-US" altLang="zh-CN" sz="2600" dirty="0"/>
              <a:t>Predecessor/successor</a:t>
            </a:r>
          </a:p>
          <a:p>
            <a:r>
              <a:rPr lang="en-US" altLang="zh-CN" sz="2600" dirty="0"/>
              <a:t>Maximum/minimum</a:t>
            </a:r>
          </a:p>
          <a:p>
            <a:r>
              <a:rPr lang="en-US" altLang="zh-CN" sz="2600" dirty="0"/>
              <a:t>Insertion</a:t>
            </a:r>
          </a:p>
          <a:p>
            <a:r>
              <a:rPr lang="en-US" altLang="zh-CN" sz="2600" dirty="0"/>
              <a:t>Removal</a:t>
            </a:r>
          </a:p>
          <a:p>
            <a:r>
              <a:rPr lang="en-US" altLang="zh-CN" sz="2600" dirty="0"/>
              <a:t>Traversal</a:t>
            </a:r>
          </a:p>
          <a:p>
            <a:r>
              <a:rPr lang="en-US" altLang="zh-CN" sz="2600" dirty="0"/>
              <a:t>Rank</a:t>
            </a:r>
          </a:p>
          <a:p>
            <a:r>
              <a:rPr lang="en-US" altLang="zh-CN" sz="2600" dirty="0"/>
              <a:t>Select</a:t>
            </a:r>
          </a:p>
          <a:p>
            <a:endParaRPr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81523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5AC1-CCDC-5311-A659-F679E178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191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Searching</a:t>
            </a:r>
            <a:endParaRPr lang="zh-CN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C01D-A989-CF37-2401-63DB5306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4395"/>
            <a:ext cx="8596668" cy="4290646"/>
          </a:xfrm>
        </p:spPr>
        <p:txBody>
          <a:bodyPr>
            <a:normAutofit/>
          </a:bodyPr>
          <a:lstStyle/>
          <a:p>
            <a:r>
              <a:rPr lang="en-US" altLang="zh-CN" sz="2600" dirty="0"/>
              <a:t>If key is less than node, search its left subtree</a:t>
            </a:r>
          </a:p>
          <a:p>
            <a:r>
              <a:rPr lang="en-US" altLang="zh-CN" sz="2600" dirty="0"/>
              <a:t>If key is greater than node, search its right subtree</a:t>
            </a:r>
          </a:p>
          <a:p>
            <a:r>
              <a:rPr lang="en-US" altLang="zh-CN" sz="2600" dirty="0"/>
              <a:t>If key is equal to node, return node</a:t>
            </a:r>
          </a:p>
          <a:p>
            <a:r>
              <a:rPr lang="en-US" altLang="zh-CN" sz="2600" dirty="0"/>
              <a:t>If node is non-existent, the key doesn’t exist</a:t>
            </a:r>
          </a:p>
          <a:p>
            <a:endParaRPr lang="zh-CN" altLang="en-US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DBB135-E383-8E1F-8081-072CAF7AF690}"/>
              </a:ext>
            </a:extLst>
          </p:cNvPr>
          <p:cNvSpPr txBox="1"/>
          <p:nvPr/>
        </p:nvSpPr>
        <p:spPr>
          <a:xfrm>
            <a:off x="1367305" y="4017786"/>
            <a:ext cx="72167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altLang="zh-CN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find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altLang="zh-CN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altLang="zh-CN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find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altLang="zh-C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en-US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find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72B8145-5841-D1C6-A46F-83DD44059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30" y="3249637"/>
            <a:ext cx="4295670" cy="360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559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5AC1-CCDC-5311-A659-F679E178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191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Maximum/minimum</a:t>
            </a:r>
            <a:endParaRPr lang="zh-CN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C01D-A989-CF37-2401-63DB5306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4395"/>
            <a:ext cx="8596668" cy="4290646"/>
          </a:xfrm>
        </p:spPr>
        <p:txBody>
          <a:bodyPr>
            <a:normAutofit/>
          </a:bodyPr>
          <a:lstStyle/>
          <a:p>
            <a:r>
              <a:rPr lang="en-US" altLang="zh-CN" sz="2600" dirty="0"/>
              <a:t>Maximum:</a:t>
            </a:r>
          </a:p>
          <a:p>
            <a:pPr lvl="1"/>
            <a:r>
              <a:rPr lang="en-US" altLang="zh-CN" sz="2400" dirty="0"/>
              <a:t>Travel down right children until reach null</a:t>
            </a:r>
          </a:p>
          <a:p>
            <a:r>
              <a:rPr lang="en-US" altLang="zh-CN" sz="2600" dirty="0"/>
              <a:t>Minimum:</a:t>
            </a:r>
          </a:p>
          <a:p>
            <a:pPr lvl="1"/>
            <a:r>
              <a:rPr lang="en-US" altLang="zh-CN" sz="2400" dirty="0"/>
              <a:t>Travel down left children until reach null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EDBC29-CEA2-23D2-735D-E044646A0701}"/>
              </a:ext>
            </a:extLst>
          </p:cNvPr>
          <p:cNvSpPr txBox="1"/>
          <p:nvPr/>
        </p:nvSpPr>
        <p:spPr>
          <a:xfrm>
            <a:off x="1477107" y="3718679"/>
            <a:ext cx="610537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altLang="zh-CN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altLang="zh-CN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GB" altLang="zh-CN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altLang="zh-CN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altLang="zh-CN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altLang="zh-CN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GB" altLang="zh-CN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9050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5AC1-CCDC-5311-A659-F679E178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191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Insertion</a:t>
            </a:r>
            <a:endParaRPr lang="zh-CN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C01D-A989-CF37-2401-63DB5306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4395"/>
            <a:ext cx="8596668" cy="4290646"/>
          </a:xfrm>
        </p:spPr>
        <p:txBody>
          <a:bodyPr>
            <a:normAutofit/>
          </a:bodyPr>
          <a:lstStyle/>
          <a:p>
            <a:r>
              <a:rPr lang="en-US" altLang="zh-CN" sz="2600" dirty="0"/>
              <a:t>If key is less than node, insert into left subtree</a:t>
            </a:r>
          </a:p>
          <a:p>
            <a:r>
              <a:rPr lang="en-US" altLang="zh-CN" sz="2600" dirty="0"/>
              <a:t>If key is greater than node, insert into right subtree</a:t>
            </a:r>
          </a:p>
          <a:p>
            <a:r>
              <a:rPr lang="en-US" altLang="zh-CN" sz="2600" dirty="0"/>
              <a:t>If node doesn’t exist, create new node with key value here</a:t>
            </a:r>
            <a:endParaRPr lang="zh-CN" altLang="en-US" sz="2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B690B-82B9-DB7F-C87B-8296246580EA}"/>
              </a:ext>
            </a:extLst>
          </p:cNvPr>
          <p:cNvSpPr txBox="1"/>
          <p:nvPr/>
        </p:nvSpPr>
        <p:spPr>
          <a:xfrm>
            <a:off x="886264" y="3889718"/>
            <a:ext cx="754028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altLang="zh-CN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insert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altLang="zh-CN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altLang="zh-CN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GB" altLang="zh-CN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altLang="zh-C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insert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altLang="zh-C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insert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lc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altLang="zh-C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altLang="zh-C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</a:t>
            </a:r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73CCB59-E5D6-3125-CD84-58382E40E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984" y="4009291"/>
            <a:ext cx="4468563" cy="284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6013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720</TotalTime>
  <Words>2566</Words>
  <Application>Microsoft Office PowerPoint</Application>
  <PresentationFormat>Widescreen</PresentationFormat>
  <Paragraphs>332</Paragraphs>
  <Slides>35</Slides>
  <Notes>19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等线</vt:lpstr>
      <vt:lpstr>Arial</vt:lpstr>
      <vt:lpstr>Cambria Math</vt:lpstr>
      <vt:lpstr>Consolas</vt:lpstr>
      <vt:lpstr>Trebuchet MS</vt:lpstr>
      <vt:lpstr>Wingdings 3</vt:lpstr>
      <vt:lpstr>Facet</vt:lpstr>
      <vt:lpstr>Balanced Binary Search Trees</vt:lpstr>
      <vt:lpstr>Binary Search Trees</vt:lpstr>
      <vt:lpstr>What is a binary search tree (BST)?</vt:lpstr>
      <vt:lpstr>PowerPoint Presentation</vt:lpstr>
      <vt:lpstr>PowerPoint Presentation</vt:lpstr>
      <vt:lpstr>Operations of a BST</vt:lpstr>
      <vt:lpstr>Searching</vt:lpstr>
      <vt:lpstr>Maximum/minimum</vt:lpstr>
      <vt:lpstr>Insertion</vt:lpstr>
      <vt:lpstr>Removal</vt:lpstr>
      <vt:lpstr>Traversal</vt:lpstr>
      <vt:lpstr>Rank</vt:lpstr>
      <vt:lpstr>Selection</vt:lpstr>
      <vt:lpstr>But languages implement BSTs!</vt:lpstr>
      <vt:lpstr>Balanced Binary Search Trees</vt:lpstr>
      <vt:lpstr>Time complexity of BSTs</vt:lpstr>
      <vt:lpstr>So what’s wrong?</vt:lpstr>
      <vt:lpstr>Rotation</vt:lpstr>
      <vt:lpstr>Rotation</vt:lpstr>
      <vt:lpstr>Types of BBST</vt:lpstr>
      <vt:lpstr>Red-black tree</vt:lpstr>
      <vt:lpstr>Properties</vt:lpstr>
      <vt:lpstr>AVL trees</vt:lpstr>
      <vt:lpstr>AVL tree maintenance</vt:lpstr>
      <vt:lpstr>Right rotation</vt:lpstr>
      <vt:lpstr>Left-right rotation</vt:lpstr>
      <vt:lpstr>PowerPoint Presentation</vt:lpstr>
      <vt:lpstr>Scapegoat trees</vt:lpstr>
      <vt:lpstr>Ratio constant</vt:lpstr>
      <vt:lpstr>… and how do we reorganize?</vt:lpstr>
      <vt:lpstr>Treaps</vt:lpstr>
      <vt:lpstr>PowerPoint Presentation</vt:lpstr>
      <vt:lpstr>PowerPoint Presentation</vt:lpstr>
      <vt:lpstr>Sources</vt:lpstr>
      <vt:lpstr>Images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Binary Search Trees</dc:title>
  <dc:creator>Zhenyu Wang</dc:creator>
  <cp:lastModifiedBy>Zhenyu Wang</cp:lastModifiedBy>
  <cp:revision>13</cp:revision>
  <dcterms:created xsi:type="dcterms:W3CDTF">2023-01-08T10:53:50Z</dcterms:created>
  <dcterms:modified xsi:type="dcterms:W3CDTF">2023-01-14T10:03:53Z</dcterms:modified>
</cp:coreProperties>
</file>